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68" r:id="rId2"/>
    <p:sldId id="264" r:id="rId3"/>
    <p:sldId id="257" r:id="rId4"/>
    <p:sldId id="275" r:id="rId5"/>
    <p:sldId id="277" r:id="rId6"/>
    <p:sldId id="258" r:id="rId7"/>
    <p:sldId id="278" r:id="rId8"/>
    <p:sldId id="276" r:id="rId9"/>
    <p:sldId id="282" r:id="rId10"/>
    <p:sldId id="269" r:id="rId11"/>
    <p:sldId id="261" r:id="rId12"/>
    <p:sldId id="262"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5410FE-9FA3-4748-B997-9396F930E59E}" v="37" dt="2024-04-09T21:02:31.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479" autoAdjust="0"/>
  </p:normalViewPr>
  <p:slideViewPr>
    <p:cSldViewPr snapToGrid="0">
      <p:cViewPr varScale="1">
        <p:scale>
          <a:sx n="95" d="100"/>
          <a:sy n="95" d="100"/>
        </p:scale>
        <p:origin x="11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63"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59" Type="http://schemas.openxmlformats.org/officeDocument/2006/relationships/presProps" Target="presProps.xml"/><Relationship Id="rId2" Type="http://schemas.openxmlformats.org/officeDocument/2006/relationships/slide" Target="slides/slide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commentAuthors" Target="commentAuthors.xml"/><Relationship Id="rId5" Type="http://schemas.openxmlformats.org/officeDocument/2006/relationships/slide" Target="slides/slide4.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6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lihlahla Ferdinand" userId="a46f6e2b-ec37-4c42-b331-a1770c15e649" providerId="ADAL" clId="{6E5410FE-9FA3-4748-B997-9396F930E59E}"/>
    <pc:docChg chg="undo custSel addSld delSld modSld sldOrd">
      <pc:chgData name="Rolihlahla Ferdinand" userId="a46f6e2b-ec37-4c42-b331-a1770c15e649" providerId="ADAL" clId="{6E5410FE-9FA3-4748-B997-9396F930E59E}" dt="2024-04-09T21:03:48.524" v="124"/>
      <pc:docMkLst>
        <pc:docMk/>
      </pc:docMkLst>
      <pc:sldChg chg="addSp delSp modSp mod addAnim delAnim">
        <pc:chgData name="Rolihlahla Ferdinand" userId="a46f6e2b-ec37-4c42-b331-a1770c15e649" providerId="ADAL" clId="{6E5410FE-9FA3-4748-B997-9396F930E59E}" dt="2024-04-09T21:03:26.316" v="122" actId="166"/>
        <pc:sldMkLst>
          <pc:docMk/>
          <pc:sldMk cId="4184692134" sldId="269"/>
        </pc:sldMkLst>
        <pc:spChg chg="mod ord">
          <ac:chgData name="Rolihlahla Ferdinand" userId="a46f6e2b-ec37-4c42-b331-a1770c15e649" providerId="ADAL" clId="{6E5410FE-9FA3-4748-B997-9396F930E59E}" dt="2024-04-09T21:00:18.299" v="67" actId="14100"/>
          <ac:spMkLst>
            <pc:docMk/>
            <pc:sldMk cId="4184692134" sldId="269"/>
            <ac:spMk id="4" creationId="{44640A9F-6727-BD68-37EA-D78CDBA2719B}"/>
          </ac:spMkLst>
        </pc:spChg>
        <pc:spChg chg="add del">
          <ac:chgData name="Rolihlahla Ferdinand" userId="a46f6e2b-ec37-4c42-b331-a1770c15e649" providerId="ADAL" clId="{6E5410FE-9FA3-4748-B997-9396F930E59E}" dt="2024-04-09T20:59:52.185" v="30" actId="26606"/>
          <ac:spMkLst>
            <pc:docMk/>
            <pc:sldMk cId="4184692134" sldId="269"/>
            <ac:spMk id="51" creationId="{665DBBEF-238B-476B-96AB-8AAC3224ECEA}"/>
          </ac:spMkLst>
        </pc:spChg>
        <pc:spChg chg="add del">
          <ac:chgData name="Rolihlahla Ferdinand" userId="a46f6e2b-ec37-4c42-b331-a1770c15e649" providerId="ADAL" clId="{6E5410FE-9FA3-4748-B997-9396F930E59E}" dt="2024-04-09T20:59:52.185" v="30" actId="26606"/>
          <ac:spMkLst>
            <pc:docMk/>
            <pc:sldMk cId="4184692134" sldId="269"/>
            <ac:spMk id="53" creationId="{3FCFB1DE-0B7E-48CC-BA90-B2AB0889F9D6}"/>
          </ac:spMkLst>
        </pc:spChg>
        <pc:spChg chg="add del">
          <ac:chgData name="Rolihlahla Ferdinand" userId="a46f6e2b-ec37-4c42-b331-a1770c15e649" providerId="ADAL" clId="{6E5410FE-9FA3-4748-B997-9396F930E59E}" dt="2024-04-09T20:59:52.185" v="30" actId="26606"/>
          <ac:spMkLst>
            <pc:docMk/>
            <pc:sldMk cId="4184692134" sldId="269"/>
            <ac:spMk id="58" creationId="{ECC07320-C2CA-4E29-8481-9D9E143C7788}"/>
          </ac:spMkLst>
        </pc:spChg>
        <pc:spChg chg="add del">
          <ac:chgData name="Rolihlahla Ferdinand" userId="a46f6e2b-ec37-4c42-b331-a1770c15e649" providerId="ADAL" clId="{6E5410FE-9FA3-4748-B997-9396F930E59E}" dt="2024-04-09T20:59:52.185" v="30" actId="26606"/>
          <ac:spMkLst>
            <pc:docMk/>
            <pc:sldMk cId="4184692134" sldId="269"/>
            <ac:spMk id="60" creationId="{178FB36B-5BFE-42CA-BC60-1115E0D95EEC}"/>
          </ac:spMkLst>
        </pc:spChg>
        <pc:picChg chg="add mod ord">
          <ac:chgData name="Rolihlahla Ferdinand" userId="a46f6e2b-ec37-4c42-b331-a1770c15e649" providerId="ADAL" clId="{6E5410FE-9FA3-4748-B997-9396F930E59E}" dt="2024-04-09T21:03:26.316" v="122" actId="166"/>
          <ac:picMkLst>
            <pc:docMk/>
            <pc:sldMk cId="4184692134" sldId="269"/>
            <ac:picMk id="2" creationId="{EB6A8BD6-3A62-1D29-C6B5-8EE8D0CA7DF3}"/>
          </ac:picMkLst>
        </pc:picChg>
        <pc:picChg chg="mod ord">
          <ac:chgData name="Rolihlahla Ferdinand" userId="a46f6e2b-ec37-4c42-b331-a1770c15e649" providerId="ADAL" clId="{6E5410FE-9FA3-4748-B997-9396F930E59E}" dt="2024-04-09T21:03:24.407" v="121" actId="166"/>
          <ac:picMkLst>
            <pc:docMk/>
            <pc:sldMk cId="4184692134" sldId="269"/>
            <ac:picMk id="3" creationId="{EB6A8BD6-3A62-1D29-C6B5-8EE8D0CA7DF3}"/>
          </ac:picMkLst>
        </pc:picChg>
        <pc:picChg chg="add mod">
          <ac:chgData name="Rolihlahla Ferdinand" userId="a46f6e2b-ec37-4c42-b331-a1770c15e649" providerId="ADAL" clId="{6E5410FE-9FA3-4748-B997-9396F930E59E}" dt="2024-04-09T21:03:22.325" v="120" actId="14100"/>
          <ac:picMkLst>
            <pc:docMk/>
            <pc:sldMk cId="4184692134" sldId="269"/>
            <ac:picMk id="5" creationId="{EB6A8BD6-3A62-1D29-C6B5-8EE8D0CA7DF3}"/>
          </ac:picMkLst>
        </pc:picChg>
      </pc:sldChg>
      <pc:sldChg chg="delSp modSp add del mod ord">
        <pc:chgData name="Rolihlahla Ferdinand" userId="a46f6e2b-ec37-4c42-b331-a1770c15e649" providerId="ADAL" clId="{6E5410FE-9FA3-4748-B997-9396F930E59E}" dt="2024-04-09T21:03:01.611" v="115" actId="2696"/>
        <pc:sldMkLst>
          <pc:docMk/>
          <pc:sldMk cId="3343801679" sldId="279"/>
        </pc:sldMkLst>
        <pc:spChg chg="mod">
          <ac:chgData name="Rolihlahla Ferdinand" userId="a46f6e2b-ec37-4c42-b331-a1770c15e649" providerId="ADAL" clId="{6E5410FE-9FA3-4748-B997-9396F930E59E}" dt="2024-04-09T20:55:28.300" v="4" actId="20577"/>
          <ac:spMkLst>
            <pc:docMk/>
            <pc:sldMk cId="3343801679" sldId="279"/>
            <ac:spMk id="4" creationId="{44640A9F-6727-BD68-37EA-D78CDBA2719B}"/>
          </ac:spMkLst>
        </pc:spChg>
        <pc:picChg chg="del mod">
          <ac:chgData name="Rolihlahla Ferdinand" userId="a46f6e2b-ec37-4c42-b331-a1770c15e649" providerId="ADAL" clId="{6E5410FE-9FA3-4748-B997-9396F930E59E}" dt="2024-04-09T21:00:50.665" v="77" actId="21"/>
          <ac:picMkLst>
            <pc:docMk/>
            <pc:sldMk cId="3343801679" sldId="279"/>
            <ac:picMk id="3" creationId="{EB6A8BD6-3A62-1D29-C6B5-8EE8D0CA7DF3}"/>
          </ac:picMkLst>
        </pc:picChg>
      </pc:sldChg>
      <pc:sldChg chg="modSp add del mod ord">
        <pc:chgData name="Rolihlahla Ferdinand" userId="a46f6e2b-ec37-4c42-b331-a1770c15e649" providerId="ADAL" clId="{6E5410FE-9FA3-4748-B997-9396F930E59E}" dt="2024-04-09T21:03:04.124" v="116" actId="2696"/>
        <pc:sldMkLst>
          <pc:docMk/>
          <pc:sldMk cId="1710300445" sldId="280"/>
        </pc:sldMkLst>
        <pc:spChg chg="mod">
          <ac:chgData name="Rolihlahla Ferdinand" userId="a46f6e2b-ec37-4c42-b331-a1770c15e649" providerId="ADAL" clId="{6E5410FE-9FA3-4748-B997-9396F930E59E}" dt="2024-04-09T20:58:09.747" v="18" actId="20577"/>
          <ac:spMkLst>
            <pc:docMk/>
            <pc:sldMk cId="1710300445" sldId="280"/>
            <ac:spMk id="4" creationId="{44640A9F-6727-BD68-37EA-D78CDBA2719B}"/>
          </ac:spMkLst>
        </pc:spChg>
        <pc:picChg chg="mod">
          <ac:chgData name="Rolihlahla Ferdinand" userId="a46f6e2b-ec37-4c42-b331-a1770c15e649" providerId="ADAL" clId="{6E5410FE-9FA3-4748-B997-9396F930E59E}" dt="2024-04-09T20:58:00.695" v="7" actId="14826"/>
          <ac:picMkLst>
            <pc:docMk/>
            <pc:sldMk cId="1710300445" sldId="280"/>
            <ac:picMk id="3" creationId="{EB6A8BD6-3A62-1D29-C6B5-8EE8D0CA7DF3}"/>
          </ac:picMkLst>
        </pc:picChg>
      </pc:sldChg>
      <pc:sldChg chg="delSp modSp add del mod">
        <pc:chgData name="Rolihlahla Ferdinand" userId="a46f6e2b-ec37-4c42-b331-a1770c15e649" providerId="ADAL" clId="{6E5410FE-9FA3-4748-B997-9396F930E59E}" dt="2024-04-09T21:03:06.200" v="117" actId="2696"/>
        <pc:sldMkLst>
          <pc:docMk/>
          <pc:sldMk cId="2825244819" sldId="281"/>
        </pc:sldMkLst>
        <pc:spChg chg="mod">
          <ac:chgData name="Rolihlahla Ferdinand" userId="a46f6e2b-ec37-4c42-b331-a1770c15e649" providerId="ADAL" clId="{6E5410FE-9FA3-4748-B997-9396F930E59E}" dt="2024-04-09T20:59:30.566" v="27" actId="20577"/>
          <ac:spMkLst>
            <pc:docMk/>
            <pc:sldMk cId="2825244819" sldId="281"/>
            <ac:spMk id="4" creationId="{44640A9F-6727-BD68-37EA-D78CDBA2719B}"/>
          </ac:spMkLst>
        </pc:spChg>
        <pc:picChg chg="del mod">
          <ac:chgData name="Rolihlahla Ferdinand" userId="a46f6e2b-ec37-4c42-b331-a1770c15e649" providerId="ADAL" clId="{6E5410FE-9FA3-4748-B997-9396F930E59E}" dt="2024-04-09T21:01:03.677" v="82" actId="21"/>
          <ac:picMkLst>
            <pc:docMk/>
            <pc:sldMk cId="2825244819" sldId="281"/>
            <ac:picMk id="3" creationId="{EB6A8BD6-3A62-1D29-C6B5-8EE8D0CA7DF3}"/>
          </ac:picMkLst>
        </pc:picChg>
      </pc:sldChg>
      <pc:sldChg chg="modSp add mod ord">
        <pc:chgData name="Rolihlahla Ferdinand" userId="a46f6e2b-ec37-4c42-b331-a1770c15e649" providerId="ADAL" clId="{6E5410FE-9FA3-4748-B997-9396F930E59E}" dt="2024-04-09T21:03:48.524" v="124"/>
        <pc:sldMkLst>
          <pc:docMk/>
          <pc:sldMk cId="1614692470" sldId="282"/>
        </pc:sldMkLst>
        <pc:spChg chg="mod">
          <ac:chgData name="Rolihlahla Ferdinand" userId="a46f6e2b-ec37-4c42-b331-a1770c15e649" providerId="ADAL" clId="{6E5410FE-9FA3-4748-B997-9396F930E59E}" dt="2024-04-09T21:02:06.479" v="105" actId="403"/>
          <ac:spMkLst>
            <pc:docMk/>
            <pc:sldMk cId="1614692470" sldId="282"/>
            <ac:spMk id="4" creationId="{44640A9F-6727-BD68-37EA-D78CDBA2719B}"/>
          </ac:spMkLst>
        </pc:spChg>
        <pc:picChg chg="mod ord">
          <ac:chgData name="Rolihlahla Ferdinand" userId="a46f6e2b-ec37-4c42-b331-a1770c15e649" providerId="ADAL" clId="{6E5410FE-9FA3-4748-B997-9396F930E59E}" dt="2024-04-09T21:02:43.907" v="112" actId="166"/>
          <ac:picMkLst>
            <pc:docMk/>
            <pc:sldMk cId="1614692470" sldId="282"/>
            <ac:picMk id="2" creationId="{EB6A8BD6-3A62-1D29-C6B5-8EE8D0CA7DF3}"/>
          </ac:picMkLst>
        </pc:picChg>
        <pc:picChg chg="mod ord">
          <ac:chgData name="Rolihlahla Ferdinand" userId="a46f6e2b-ec37-4c42-b331-a1770c15e649" providerId="ADAL" clId="{6E5410FE-9FA3-4748-B997-9396F930E59E}" dt="2024-04-09T21:02:51.722" v="114" actId="166"/>
          <ac:picMkLst>
            <pc:docMk/>
            <pc:sldMk cId="1614692470" sldId="282"/>
            <ac:picMk id="3" creationId="{EB6A8BD6-3A62-1D29-C6B5-8EE8D0CA7DF3}"/>
          </ac:picMkLst>
        </pc:picChg>
        <pc:picChg chg="mod">
          <ac:chgData name="Rolihlahla Ferdinand" userId="a46f6e2b-ec37-4c42-b331-a1770c15e649" providerId="ADAL" clId="{6E5410FE-9FA3-4748-B997-9396F930E59E}" dt="2024-04-09T21:02:47.677" v="113" actId="14100"/>
          <ac:picMkLst>
            <pc:docMk/>
            <pc:sldMk cId="1614692470" sldId="282"/>
            <ac:picMk id="5" creationId="{EB6A8BD6-3A62-1D29-C6B5-8EE8D0CA7DF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Data represents Power Plants across the U.S.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Pulled from ArcGIS Living Atlas Federal User Community</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Regulated by federal departments and available for public consumption.</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677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data is broken down by Geographic location, fuel source, Total installed/max Cap, &amp; individual fuel source capacity by site.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Contains 12,007 sites.</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708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Preprocessing Techniques: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Categorical to numerical (Label Encoding)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Selection of relevant attributes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Using Install MW, Latitude, Longitude</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43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Machine Learning Technique: K-means Clustering: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Performed the elbow method to determine optimum values of k</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Used values of 3, 5 &amp; 7 to fit the data into visually correct values. </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852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Machine Learning Technique: K-means Clustering: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Performed the elbow method to determine optimum values of k</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Used values of 3, 5 &amp; 7 to fit the data into visually correct values. </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2505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Cluster Analysis &amp; conclusions: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marL="742950" marR="0" lvl="1" indent="-285750" algn="l" defTabSz="914400" rtl="0" eaLnBrk="1" fontAlgn="auto" latinLnBrk="0" hangingPunct="1">
              <a:lnSpc>
                <a:spcPct val="107000"/>
              </a:lnSpc>
              <a:spcBef>
                <a:spcPts val="0"/>
              </a:spcBef>
              <a:spcAft>
                <a:spcPts val="800"/>
              </a:spcAft>
              <a:buClr>
                <a:srgbClr val="000000"/>
              </a:buClr>
              <a:buSzPts val="1400"/>
              <a:buFont typeface="Courier New" panose="02070309020205020404" pitchFamily="49" charset="0"/>
              <a:buChar char="o"/>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The best fit from my perspective came with the value of k=7.</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18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4/9/2024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067039"/>
            <a:ext cx="10048336" cy="1281026"/>
          </a:xfrm>
        </p:spPr>
        <p:txBody>
          <a:bodyPr/>
          <a:lstStyle/>
          <a:p>
            <a:r>
              <a:rPr lang="en-US" sz="2800" b="1" dirty="0">
                <a:solidFill>
                  <a:schemeClr val="bg1"/>
                </a:solidFill>
                <a:latin typeface="Raleway" pitchFamily="2" charset="0"/>
                <a:ea typeface="Times New Roman"/>
                <a:cs typeface="Times New Roman"/>
                <a:sym typeface="Times New Roman"/>
              </a:rPr>
              <a:t>Unsupervised Learning for Power Plant Energy Generation in the US: K-means Clustering in Python 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914400" y="8239"/>
            <a:ext cx="11103429" cy="1087672"/>
          </a:xfrm>
        </p:spPr>
        <p:txBody>
          <a:bodyPr vert="horz" lIns="91440" tIns="45720" rIns="91440" bIns="45720" rtlCol="0" anchor="b">
            <a:normAutofit fontScale="90000"/>
          </a:bodyPr>
          <a:lstStyle/>
          <a:p>
            <a:pPr>
              <a:spcBef>
                <a:spcPct val="0"/>
              </a:spcBef>
            </a:pPr>
            <a:r>
              <a:rPr lang="en-US" sz="6600" kern="1200" dirty="0">
                <a:solidFill>
                  <a:schemeClr val="tx1"/>
                </a:solidFill>
                <a:latin typeface="+mj-lt"/>
                <a:ea typeface="+mj-ea"/>
                <a:cs typeface="+mj-cs"/>
              </a:rPr>
              <a:t>Renewable Energy – Heat Maps</a:t>
            </a:r>
          </a:p>
        </p:txBody>
      </p:sp>
      <p:sp>
        <p:nvSpPr>
          <p:cNvPr id="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6A8BD6-3A62-1D29-C6B5-8EE8D0CA7DF3}"/>
              </a:ext>
            </a:extLst>
          </p:cNvPr>
          <p:cNvPicPr>
            <a:picLocks noChangeAspect="1"/>
          </p:cNvPicPr>
          <p:nvPr/>
        </p:nvPicPr>
        <p:blipFill>
          <a:blip r:embed="rId2"/>
          <a:srcRect/>
          <a:stretch/>
        </p:blipFill>
        <p:spPr>
          <a:xfrm>
            <a:off x="3831514" y="3546520"/>
            <a:ext cx="4639246" cy="3279741"/>
          </a:xfrm>
          <a:prstGeom prst="rect">
            <a:avLst/>
          </a:prstGeom>
        </p:spPr>
      </p:pic>
      <p:pic>
        <p:nvPicPr>
          <p:cNvPr id="3" name="Picture 2">
            <a:extLst>
              <a:ext uri="{FF2B5EF4-FFF2-40B4-BE49-F238E27FC236}">
                <a16:creationId xmlns:a16="http://schemas.microsoft.com/office/drawing/2014/main" id="{EB6A8BD6-3A62-1D29-C6B5-8EE8D0CA7DF3}"/>
              </a:ext>
            </a:extLst>
          </p:cNvPr>
          <p:cNvPicPr>
            <a:picLocks noChangeAspect="1"/>
          </p:cNvPicPr>
          <p:nvPr/>
        </p:nvPicPr>
        <p:blipFill>
          <a:blip r:embed="rId3"/>
          <a:stretch>
            <a:fillRect/>
          </a:stretch>
        </p:blipFill>
        <p:spPr>
          <a:xfrm>
            <a:off x="-1" y="976030"/>
            <a:ext cx="4310743" cy="2931305"/>
          </a:xfrm>
          <a:prstGeom prst="rect">
            <a:avLst/>
          </a:prstGeom>
        </p:spPr>
      </p:pic>
      <p:pic>
        <p:nvPicPr>
          <p:cNvPr id="2" name="Picture 1">
            <a:extLst>
              <a:ext uri="{FF2B5EF4-FFF2-40B4-BE49-F238E27FC236}">
                <a16:creationId xmlns:a16="http://schemas.microsoft.com/office/drawing/2014/main" id="{EB6A8BD6-3A62-1D29-C6B5-8EE8D0CA7DF3}"/>
              </a:ext>
            </a:extLst>
          </p:cNvPr>
          <p:cNvPicPr>
            <a:picLocks noChangeAspect="1"/>
          </p:cNvPicPr>
          <p:nvPr/>
        </p:nvPicPr>
        <p:blipFill>
          <a:blip r:embed="rId4"/>
          <a:srcRect/>
          <a:stretch/>
        </p:blipFill>
        <p:spPr>
          <a:xfrm>
            <a:off x="7702412" y="976029"/>
            <a:ext cx="4489588" cy="3173939"/>
          </a:xfrm>
          <a:prstGeom prst="rect">
            <a:avLst/>
          </a:prstGeom>
        </p:spPr>
      </p:pic>
    </p:spTree>
    <p:extLst>
      <p:ext uri="{BB962C8B-B14F-4D97-AF65-F5344CB8AC3E}">
        <p14:creationId xmlns:p14="http://schemas.microsoft.com/office/powerpoint/2010/main" val="418469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p:txBody>
          <a:bodyPr/>
          <a:lstStyle/>
          <a:p>
            <a:pPr algn="ctr"/>
            <a:r>
              <a:rPr lang="en-US" dirty="0"/>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p:txBody>
          <a:bodyPr>
            <a:normAutofit/>
          </a:bodyPr>
          <a:lstStyle/>
          <a:p>
            <a:pPr>
              <a:lnSpc>
                <a:spcPct val="107000"/>
              </a:lnSpc>
              <a:spcBef>
                <a:spcPts val="0"/>
              </a:spcBef>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p>
          <a:p>
            <a:pPr lvl="1">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algn="just">
              <a:lnSpc>
                <a:spcPct val="107000"/>
              </a:lnSpc>
              <a:spcBef>
                <a:spcPts val="0"/>
              </a:spcBef>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These visualizations provided insights into:</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How power plants are geographically grouped based on the energy source capacities and location.</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variability in power capacity among different clusters.</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Potentially indicating specialization or focus on a particular energy source in certain regions or by certain types of power plants.</a:t>
            </a:r>
            <a:endParaRPr lang="en-US" sz="1600" kern="100" dirty="0">
              <a:latin typeface="Aptos" panose="020B0004020202020204" pitchFamily="34" charset="0"/>
              <a:ea typeface="Aptos" panose="020B0004020202020204" pitchFamily="34" charset="0"/>
              <a:cs typeface="Times New Roman" panose="02020603050405020304" pitchFamily="18" charset="0"/>
            </a:endParaRP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techniques of preprocessing and selecting different features can perform different varieties of analyses, to yield different insights, especially depending on the type and variety of data that is collected.</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r>
              <a:rPr lang="en-US" sz="16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best fit from my perspective came with the value of k=7.</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r>
              <a:rPr lang="en-US" sz="1600" dirty="0">
                <a:latin typeface="Aptos" panose="020B0004020202020204" pitchFamily="34" charset="0"/>
                <a:ea typeface="Aptos" panose="020B0004020202020204" pitchFamily="34" charset="0"/>
                <a:cs typeface="Times New Roman" panose="02020603050405020304" pitchFamily="18" charset="0"/>
              </a:rPr>
              <a:t>ArcGIS Pro has a tool called Multivariate Clustering that we were able to use and compare to our python results and performs other combination of attributes to see how ArcGIS would perform its own clustering. </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603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p:txBody>
          <a:bodyPr/>
          <a:lstStyle/>
          <a:p>
            <a:r>
              <a:rPr lang="en-US" dirty="0">
                <a:hlinkClick r:id="rId2"/>
              </a:rPr>
              <a:t>https://montclair.maps.arcgis.com/home/item.html?id=b063316fac7345dba4bae96eaa813b2f</a:t>
            </a:r>
            <a:r>
              <a:rPr lang="en-US" dirty="0"/>
              <a:t> (US Power Plants Data source)</a:t>
            </a:r>
          </a:p>
          <a:p>
            <a:r>
              <a:rPr lang="en-US" dirty="0">
                <a:hlinkClick r:id="rId3"/>
              </a:rPr>
              <a:t>https://pro.arcgis.com/en/pro-app/latest/tool-reference/spatial-statistics/multivariate-clustering.htm</a:t>
            </a:r>
            <a:r>
              <a:rPr lang="en-US" dirty="0"/>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1"/>
            <a:ext cx="10515600" cy="516048"/>
          </a:xfrm>
        </p:spPr>
        <p:txBody>
          <a:bodyPr>
            <a:normAutofit fontScale="90000"/>
          </a:bodyPr>
          <a:lstStyle/>
          <a:p>
            <a:pPr algn="ctr"/>
            <a:r>
              <a:rPr lang="en-US"/>
              <a:t>Data Set Visualization</a:t>
            </a:r>
            <a:endParaRPr lang="en-US" dirty="0"/>
          </a:p>
        </p:txBody>
      </p:sp>
      <p:sp>
        <p:nvSpPr>
          <p:cNvPr id="4" name="Text Placeholder 3">
            <a:extLst>
              <a:ext uri="{FF2B5EF4-FFF2-40B4-BE49-F238E27FC236}">
                <a16:creationId xmlns:a16="http://schemas.microsoft.com/office/drawing/2014/main" id="{BD632B96-EDEE-19BA-F7BA-A754536150A8}"/>
              </a:ext>
            </a:extLst>
          </p:cNvPr>
          <p:cNvSpPr>
            <a:spLocks noGrp="1"/>
          </p:cNvSpPr>
          <p:nvPr>
            <p:ph type="body" idx="1"/>
          </p:nvPr>
        </p:nvSpPr>
        <p:spPr/>
        <p:txBody>
          <a:bodyPr/>
          <a:lstStyle/>
          <a:p>
            <a:endParaRPr lang="es-CO" dirty="0"/>
          </a:p>
        </p:txBody>
      </p:sp>
      <p:pic>
        <p:nvPicPr>
          <p:cNvPr id="11" name="Picture 10">
            <a:extLst>
              <a:ext uri="{FF2B5EF4-FFF2-40B4-BE49-F238E27FC236}">
                <a16:creationId xmlns:a16="http://schemas.microsoft.com/office/drawing/2014/main" id="{6BD7E386-522B-FB75-1538-E8BF8241A091}"/>
              </a:ext>
            </a:extLst>
          </p:cNvPr>
          <p:cNvPicPr>
            <a:picLocks noChangeAspect="1"/>
          </p:cNvPicPr>
          <p:nvPr/>
        </p:nvPicPr>
        <p:blipFill>
          <a:blip r:embed="rId3"/>
          <a:stretch>
            <a:fillRect/>
          </a:stretch>
        </p:blipFill>
        <p:spPr>
          <a:xfrm>
            <a:off x="1032733" y="691085"/>
            <a:ext cx="10090673" cy="5456439"/>
          </a:xfrm>
          <a:prstGeom prst="rect">
            <a:avLst/>
          </a:prstGeom>
        </p:spPr>
      </p:pic>
    </p:spTree>
    <p:extLst>
      <p:ext uri="{BB962C8B-B14F-4D97-AF65-F5344CB8AC3E}">
        <p14:creationId xmlns:p14="http://schemas.microsoft.com/office/powerpoint/2010/main" val="14766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4FAADA2-F56B-D295-BE20-737F16C64BA2}"/>
              </a:ext>
            </a:extLst>
          </p:cNvPr>
          <p:cNvPicPr>
            <a:picLocks noChangeAspect="1"/>
          </p:cNvPicPr>
          <p:nvPr/>
        </p:nvPicPr>
        <p:blipFill>
          <a:blip r:embed="rId3"/>
          <a:stretch>
            <a:fillRect/>
          </a:stretch>
        </p:blipFill>
        <p:spPr>
          <a:xfrm>
            <a:off x="2807746" y="944563"/>
            <a:ext cx="8739730" cy="1990564"/>
          </a:xfrm>
          <a:prstGeom prst="rect">
            <a:avLst/>
          </a:prstGeom>
        </p:spPr>
      </p:pic>
      <p:pic>
        <p:nvPicPr>
          <p:cNvPr id="11" name="Picture 10">
            <a:extLst>
              <a:ext uri="{FF2B5EF4-FFF2-40B4-BE49-F238E27FC236}">
                <a16:creationId xmlns:a16="http://schemas.microsoft.com/office/drawing/2014/main" id="{84BA0253-2A1B-F885-195B-B487BD9A8F43}"/>
              </a:ext>
            </a:extLst>
          </p:cNvPr>
          <p:cNvPicPr>
            <a:picLocks noChangeAspect="1"/>
          </p:cNvPicPr>
          <p:nvPr/>
        </p:nvPicPr>
        <p:blipFill>
          <a:blip r:embed="rId4"/>
          <a:stretch>
            <a:fillRect/>
          </a:stretch>
        </p:blipFill>
        <p:spPr>
          <a:xfrm>
            <a:off x="2807746" y="3209926"/>
            <a:ext cx="8739730" cy="1440996"/>
          </a:xfrm>
          <a:prstGeom prst="rect">
            <a:avLst/>
          </a:prstGeom>
        </p:spPr>
      </p:pic>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spcBef>
                <a:spcPct val="0"/>
              </a:spcBef>
            </a:pPr>
            <a:r>
              <a:rPr lang="en-US" sz="5200" kern="1200">
                <a:solidFill>
                  <a:schemeClr val="tx1"/>
                </a:solidFill>
                <a:latin typeface="+mj-lt"/>
                <a:ea typeface="+mj-ea"/>
                <a:cs typeface="+mj-cs"/>
              </a:rPr>
              <a:t>Data Set Description</a:t>
            </a:r>
          </a:p>
        </p:txBody>
      </p:sp>
      <p:pic>
        <p:nvPicPr>
          <p:cNvPr id="14" name="Picture 13">
            <a:extLst>
              <a:ext uri="{FF2B5EF4-FFF2-40B4-BE49-F238E27FC236}">
                <a16:creationId xmlns:a16="http://schemas.microsoft.com/office/drawing/2014/main" id="{3687FCDF-12FA-9E42-4075-22BA9BFAFFF9}"/>
              </a:ext>
            </a:extLst>
          </p:cNvPr>
          <p:cNvPicPr>
            <a:picLocks noChangeAspect="1"/>
          </p:cNvPicPr>
          <p:nvPr/>
        </p:nvPicPr>
        <p:blipFill>
          <a:blip r:embed="rId5"/>
          <a:stretch>
            <a:fillRect/>
          </a:stretch>
        </p:blipFill>
        <p:spPr>
          <a:xfrm>
            <a:off x="720762" y="350751"/>
            <a:ext cx="1756257" cy="5384886"/>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91188"/>
            <a:ext cx="10515600" cy="637309"/>
          </a:xfrm>
        </p:spPr>
        <p:txBody>
          <a:bodyPr>
            <a:noAutofit/>
          </a:bodyPr>
          <a:lstStyle/>
          <a:p>
            <a:pPr algn="ctr"/>
            <a:r>
              <a:rPr lang="en-US" sz="3000" dirty="0"/>
              <a:t>Preprocessing Techniques:</a:t>
            </a:r>
            <a:br>
              <a:rPr lang="en-US" sz="3000" dirty="0"/>
            </a:br>
            <a:r>
              <a:rPr lang="en-US" sz="3000" dirty="0"/>
              <a:t>Feature Selection &amp; Standardization</a:t>
            </a:r>
          </a:p>
        </p:txBody>
      </p:sp>
      <p:pic>
        <p:nvPicPr>
          <p:cNvPr id="11" name="Picture 10">
            <a:extLst>
              <a:ext uri="{FF2B5EF4-FFF2-40B4-BE49-F238E27FC236}">
                <a16:creationId xmlns:a16="http://schemas.microsoft.com/office/drawing/2014/main" id="{6FDD9FD4-DBAF-B1F4-95B0-29DB44250C64}"/>
              </a:ext>
            </a:extLst>
          </p:cNvPr>
          <p:cNvPicPr>
            <a:picLocks noChangeAspect="1"/>
          </p:cNvPicPr>
          <p:nvPr/>
        </p:nvPicPr>
        <p:blipFill>
          <a:blip r:embed="rId3"/>
          <a:stretch>
            <a:fillRect/>
          </a:stretch>
        </p:blipFill>
        <p:spPr>
          <a:xfrm>
            <a:off x="519272" y="1204255"/>
            <a:ext cx="2305050" cy="2686050"/>
          </a:xfrm>
          <a:prstGeom prst="rect">
            <a:avLst/>
          </a:prstGeom>
        </p:spPr>
      </p:pic>
      <p:sp>
        <p:nvSpPr>
          <p:cNvPr id="13" name="TextBox 12">
            <a:extLst>
              <a:ext uri="{FF2B5EF4-FFF2-40B4-BE49-F238E27FC236}">
                <a16:creationId xmlns:a16="http://schemas.microsoft.com/office/drawing/2014/main" id="{ECD1A9AD-806C-9403-51B4-82738F7F7B73}"/>
              </a:ext>
            </a:extLst>
          </p:cNvPr>
          <p:cNvSpPr txBox="1"/>
          <p:nvPr/>
        </p:nvSpPr>
        <p:spPr>
          <a:xfrm>
            <a:off x="2824322" y="1521767"/>
            <a:ext cx="6094206" cy="1384995"/>
          </a:xfrm>
          <a:prstGeom prst="rect">
            <a:avLst/>
          </a:prstGeom>
          <a:noFill/>
        </p:spPr>
        <p:txBody>
          <a:bodyPr wrap="square">
            <a:spAutoFit/>
          </a:bodyPr>
          <a:lstStyle/>
          <a:p>
            <a:r>
              <a:rPr lang="en-US" dirty="0"/>
              <a:t>Classification:</a:t>
            </a:r>
          </a:p>
          <a:p>
            <a:pPr marL="285750" indent="-285750">
              <a:buFont typeface="Arial" panose="020B0604020202020204" pitchFamily="34" charset="0"/>
              <a:buChar char="•"/>
            </a:pPr>
            <a:r>
              <a:rPr lang="en-US" dirty="0"/>
              <a:t>State</a:t>
            </a:r>
          </a:p>
          <a:p>
            <a:pPr marL="285750" indent="-285750">
              <a:buFont typeface="Arial" panose="020B0604020202020204" pitchFamily="34" charset="0"/>
              <a:buChar char="•"/>
            </a:pPr>
            <a:r>
              <a:rPr lang="en-US" dirty="0" err="1"/>
              <a:t>PrimSource</a:t>
            </a:r>
            <a:endParaRPr lang="es-CO" dirty="0"/>
          </a:p>
          <a:p>
            <a:endParaRPr lang="es-CO" dirty="0"/>
          </a:p>
          <a:p>
            <a:r>
              <a:rPr lang="es-CO" dirty="0" err="1"/>
              <a:t>Regression</a:t>
            </a:r>
            <a:r>
              <a:rPr lang="es-CO" dirty="0"/>
              <a:t>:</a:t>
            </a:r>
          </a:p>
          <a:p>
            <a:pPr marL="285750" indent="-285750">
              <a:buFont typeface="Arial" panose="020B0604020202020204" pitchFamily="34" charset="0"/>
              <a:buChar char="•"/>
            </a:pPr>
            <a:r>
              <a:rPr lang="es-CO" dirty="0" err="1"/>
              <a:t>Install_MW</a:t>
            </a:r>
            <a:endParaRPr lang="en-US" dirty="0"/>
          </a:p>
        </p:txBody>
      </p:sp>
      <p:pic>
        <p:nvPicPr>
          <p:cNvPr id="15" name="Picture 14">
            <a:extLst>
              <a:ext uri="{FF2B5EF4-FFF2-40B4-BE49-F238E27FC236}">
                <a16:creationId xmlns:a16="http://schemas.microsoft.com/office/drawing/2014/main" id="{2AF6BA61-D562-F549-0416-5E0AB4E517BD}"/>
              </a:ext>
            </a:extLst>
          </p:cNvPr>
          <p:cNvPicPr>
            <a:picLocks noChangeAspect="1"/>
          </p:cNvPicPr>
          <p:nvPr/>
        </p:nvPicPr>
        <p:blipFill rotWithShape="1">
          <a:blip r:embed="rId4"/>
          <a:srcRect b="50932"/>
          <a:stretch/>
        </p:blipFill>
        <p:spPr>
          <a:xfrm>
            <a:off x="5371382" y="1388722"/>
            <a:ext cx="4601217" cy="420696"/>
          </a:xfrm>
          <a:prstGeom prst="rect">
            <a:avLst/>
          </a:prstGeom>
        </p:spPr>
      </p:pic>
      <p:pic>
        <p:nvPicPr>
          <p:cNvPr id="17" name="Picture 16">
            <a:extLst>
              <a:ext uri="{FF2B5EF4-FFF2-40B4-BE49-F238E27FC236}">
                <a16:creationId xmlns:a16="http://schemas.microsoft.com/office/drawing/2014/main" id="{97E7F67D-1185-2C51-668A-D46A1C832E17}"/>
              </a:ext>
            </a:extLst>
          </p:cNvPr>
          <p:cNvPicPr>
            <a:picLocks noChangeAspect="1"/>
          </p:cNvPicPr>
          <p:nvPr/>
        </p:nvPicPr>
        <p:blipFill>
          <a:blip r:embed="rId5"/>
          <a:stretch>
            <a:fillRect/>
          </a:stretch>
        </p:blipFill>
        <p:spPr>
          <a:xfrm>
            <a:off x="5560876" y="1974185"/>
            <a:ext cx="3734321" cy="514422"/>
          </a:xfrm>
          <a:prstGeom prst="rect">
            <a:avLst/>
          </a:prstGeom>
        </p:spPr>
      </p:pic>
      <p:pic>
        <p:nvPicPr>
          <p:cNvPr id="19" name="Picture 18">
            <a:extLst>
              <a:ext uri="{FF2B5EF4-FFF2-40B4-BE49-F238E27FC236}">
                <a16:creationId xmlns:a16="http://schemas.microsoft.com/office/drawing/2014/main" id="{8DC8DF78-825E-59B8-CA83-0816130A687A}"/>
              </a:ext>
            </a:extLst>
          </p:cNvPr>
          <p:cNvPicPr>
            <a:picLocks noChangeAspect="1"/>
          </p:cNvPicPr>
          <p:nvPr/>
        </p:nvPicPr>
        <p:blipFill rotWithShape="1">
          <a:blip r:embed="rId6"/>
          <a:srcRect b="47312"/>
          <a:stretch/>
        </p:blipFill>
        <p:spPr>
          <a:xfrm>
            <a:off x="5352329" y="2767068"/>
            <a:ext cx="4620270" cy="466790"/>
          </a:xfrm>
          <a:prstGeom prst="rect">
            <a:avLst/>
          </a:prstGeom>
        </p:spPr>
      </p:pic>
      <p:pic>
        <p:nvPicPr>
          <p:cNvPr id="21" name="Picture 20">
            <a:extLst>
              <a:ext uri="{FF2B5EF4-FFF2-40B4-BE49-F238E27FC236}">
                <a16:creationId xmlns:a16="http://schemas.microsoft.com/office/drawing/2014/main" id="{B16C890B-104F-A9FD-5819-27191E375FE3}"/>
              </a:ext>
            </a:extLst>
          </p:cNvPr>
          <p:cNvPicPr>
            <a:picLocks noChangeAspect="1"/>
          </p:cNvPicPr>
          <p:nvPr/>
        </p:nvPicPr>
        <p:blipFill>
          <a:blip r:embed="rId7"/>
          <a:stretch>
            <a:fillRect/>
          </a:stretch>
        </p:blipFill>
        <p:spPr>
          <a:xfrm>
            <a:off x="5633357" y="3486223"/>
            <a:ext cx="3753374" cy="495369"/>
          </a:xfrm>
          <a:prstGeom prst="rect">
            <a:avLst/>
          </a:prstGeom>
        </p:spPr>
      </p:pic>
      <p:pic>
        <p:nvPicPr>
          <p:cNvPr id="23" name="Picture 22">
            <a:extLst>
              <a:ext uri="{FF2B5EF4-FFF2-40B4-BE49-F238E27FC236}">
                <a16:creationId xmlns:a16="http://schemas.microsoft.com/office/drawing/2014/main" id="{D9FBF05C-C59A-E89A-F25D-143BD2B354CC}"/>
              </a:ext>
            </a:extLst>
          </p:cNvPr>
          <p:cNvPicPr>
            <a:picLocks noChangeAspect="1"/>
          </p:cNvPicPr>
          <p:nvPr/>
        </p:nvPicPr>
        <p:blipFill>
          <a:blip r:embed="rId8"/>
          <a:stretch>
            <a:fillRect/>
          </a:stretch>
        </p:blipFill>
        <p:spPr>
          <a:xfrm>
            <a:off x="5371382" y="4245764"/>
            <a:ext cx="4077269" cy="466790"/>
          </a:xfrm>
          <a:prstGeom prst="rect">
            <a:avLst/>
          </a:prstGeom>
        </p:spPr>
      </p:pic>
      <p:pic>
        <p:nvPicPr>
          <p:cNvPr id="25" name="Picture 24">
            <a:extLst>
              <a:ext uri="{FF2B5EF4-FFF2-40B4-BE49-F238E27FC236}">
                <a16:creationId xmlns:a16="http://schemas.microsoft.com/office/drawing/2014/main" id="{97FEC3AD-6BFF-409B-27D4-FDC4C11A1375}"/>
              </a:ext>
            </a:extLst>
          </p:cNvPr>
          <p:cNvPicPr>
            <a:picLocks noChangeAspect="1"/>
          </p:cNvPicPr>
          <p:nvPr/>
        </p:nvPicPr>
        <p:blipFill>
          <a:blip r:embed="rId9"/>
          <a:stretch>
            <a:fillRect/>
          </a:stretch>
        </p:blipFill>
        <p:spPr>
          <a:xfrm>
            <a:off x="5579928" y="4848932"/>
            <a:ext cx="3696216" cy="495369"/>
          </a:xfrm>
          <a:prstGeom prst="rect">
            <a:avLst/>
          </a:prstGeom>
        </p:spPr>
      </p:pic>
      <p:pic>
        <p:nvPicPr>
          <p:cNvPr id="27" name="Picture 26">
            <a:extLst>
              <a:ext uri="{FF2B5EF4-FFF2-40B4-BE49-F238E27FC236}">
                <a16:creationId xmlns:a16="http://schemas.microsoft.com/office/drawing/2014/main" id="{1E9DED8E-8C97-96F6-A23B-A6BC36A961AF}"/>
              </a:ext>
            </a:extLst>
          </p:cNvPr>
          <p:cNvPicPr>
            <a:picLocks noChangeAspect="1"/>
          </p:cNvPicPr>
          <p:nvPr/>
        </p:nvPicPr>
        <p:blipFill>
          <a:blip r:embed="rId10"/>
          <a:stretch>
            <a:fillRect/>
          </a:stretch>
        </p:blipFill>
        <p:spPr>
          <a:xfrm>
            <a:off x="518950" y="5025179"/>
            <a:ext cx="2305372" cy="247685"/>
          </a:xfrm>
          <a:prstGeom prst="rect">
            <a:avLst/>
          </a:prstGeom>
        </p:spPr>
      </p:pic>
      <p:pic>
        <p:nvPicPr>
          <p:cNvPr id="29" name="Picture 28">
            <a:extLst>
              <a:ext uri="{FF2B5EF4-FFF2-40B4-BE49-F238E27FC236}">
                <a16:creationId xmlns:a16="http://schemas.microsoft.com/office/drawing/2014/main" id="{982EA465-30B4-AA8F-BAE0-67ABBBC69CF9}"/>
              </a:ext>
            </a:extLst>
          </p:cNvPr>
          <p:cNvPicPr>
            <a:picLocks noChangeAspect="1"/>
          </p:cNvPicPr>
          <p:nvPr/>
        </p:nvPicPr>
        <p:blipFill>
          <a:blip r:embed="rId11"/>
          <a:stretch>
            <a:fillRect/>
          </a:stretch>
        </p:blipFill>
        <p:spPr>
          <a:xfrm>
            <a:off x="519272" y="5424196"/>
            <a:ext cx="3286584" cy="238158"/>
          </a:xfrm>
          <a:prstGeom prst="rect">
            <a:avLst/>
          </a:prstGeom>
        </p:spPr>
      </p:pic>
      <p:pic>
        <p:nvPicPr>
          <p:cNvPr id="31" name="Picture 30">
            <a:extLst>
              <a:ext uri="{FF2B5EF4-FFF2-40B4-BE49-F238E27FC236}">
                <a16:creationId xmlns:a16="http://schemas.microsoft.com/office/drawing/2014/main" id="{3F7A94F8-6DC3-C8D3-C62E-8880500F5601}"/>
              </a:ext>
            </a:extLst>
          </p:cNvPr>
          <p:cNvPicPr>
            <a:picLocks noChangeAspect="1"/>
          </p:cNvPicPr>
          <p:nvPr/>
        </p:nvPicPr>
        <p:blipFill>
          <a:blip r:embed="rId12"/>
          <a:stretch>
            <a:fillRect/>
          </a:stretch>
        </p:blipFill>
        <p:spPr>
          <a:xfrm>
            <a:off x="892974" y="6194325"/>
            <a:ext cx="9335803" cy="257211"/>
          </a:xfrm>
          <a:prstGeom prst="rect">
            <a:avLst/>
          </a:prstGeom>
        </p:spPr>
      </p:pic>
    </p:spTree>
    <p:extLst>
      <p:ext uri="{BB962C8B-B14F-4D97-AF65-F5344CB8AC3E}">
        <p14:creationId xmlns:p14="http://schemas.microsoft.com/office/powerpoint/2010/main" val="526212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517889" y="4883544"/>
            <a:ext cx="3876086" cy="1556907"/>
          </a:xfrm>
        </p:spPr>
        <p:txBody>
          <a:bodyPr anchor="ctr">
            <a:normAutofit/>
          </a:bodyPr>
          <a:lstStyle/>
          <a:p>
            <a:r>
              <a:rPr lang="en-US" sz="3200"/>
              <a:t>Machine Learning Technique: Decision Tree</a:t>
            </a:r>
          </a:p>
        </p:txBody>
      </p:sp>
      <p:sp>
        <p:nvSpPr>
          <p:cNvPr id="18" name="Rectangle 1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935E6A1-C4F8-AA86-3602-1CC025DFFAFD}"/>
              </a:ext>
            </a:extLst>
          </p:cNvPr>
          <p:cNvSpPr txBox="1">
            <a:spLocks/>
          </p:cNvSpPr>
          <p:nvPr/>
        </p:nvSpPr>
        <p:spPr>
          <a:xfrm>
            <a:off x="5162719" y="4883544"/>
            <a:ext cx="6586915" cy="1556907"/>
          </a:xfrm>
          <a:prstGeom prst="rect">
            <a:avLst/>
          </a:prstGeom>
        </p:spPr>
        <p:txBody>
          <a:bodyPr spcFirstLastPara="1"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Aft>
                <a:spcPts val="600"/>
              </a:spcAft>
            </a:pPr>
            <a:r>
              <a:rPr lang="en-US" sz="1800" dirty="0"/>
              <a:t>Classification</a:t>
            </a:r>
          </a:p>
        </p:txBody>
      </p:sp>
      <p:pic>
        <p:nvPicPr>
          <p:cNvPr id="4" name="Picture 3">
            <a:extLst>
              <a:ext uri="{FF2B5EF4-FFF2-40B4-BE49-F238E27FC236}">
                <a16:creationId xmlns:a16="http://schemas.microsoft.com/office/drawing/2014/main" id="{0CD3166D-8B56-200E-ECD2-D872ADE6BE32}"/>
              </a:ext>
            </a:extLst>
          </p:cNvPr>
          <p:cNvPicPr>
            <a:picLocks noChangeAspect="1"/>
          </p:cNvPicPr>
          <p:nvPr/>
        </p:nvPicPr>
        <p:blipFill>
          <a:blip r:embed="rId3"/>
          <a:stretch>
            <a:fillRect/>
          </a:stretch>
        </p:blipFill>
        <p:spPr>
          <a:xfrm>
            <a:off x="2708435" y="675973"/>
            <a:ext cx="2546136" cy="1960260"/>
          </a:xfrm>
          <a:prstGeom prst="rect">
            <a:avLst/>
          </a:prstGeom>
        </p:spPr>
      </p:pic>
      <p:pic>
        <p:nvPicPr>
          <p:cNvPr id="6" name="Picture 5">
            <a:extLst>
              <a:ext uri="{FF2B5EF4-FFF2-40B4-BE49-F238E27FC236}">
                <a16:creationId xmlns:a16="http://schemas.microsoft.com/office/drawing/2014/main" id="{65C80923-72EE-7F5A-D8CD-D360F45314C8}"/>
              </a:ext>
            </a:extLst>
          </p:cNvPr>
          <p:cNvPicPr>
            <a:picLocks noChangeAspect="1"/>
          </p:cNvPicPr>
          <p:nvPr/>
        </p:nvPicPr>
        <p:blipFill>
          <a:blip r:embed="rId4"/>
          <a:stretch>
            <a:fillRect/>
          </a:stretch>
        </p:blipFill>
        <p:spPr>
          <a:xfrm>
            <a:off x="2708435" y="2915898"/>
            <a:ext cx="3012673" cy="306484"/>
          </a:xfrm>
          <a:prstGeom prst="rect">
            <a:avLst/>
          </a:prstGeom>
        </p:spPr>
      </p:pic>
      <p:pic>
        <p:nvPicPr>
          <p:cNvPr id="9" name="Picture 8">
            <a:extLst>
              <a:ext uri="{FF2B5EF4-FFF2-40B4-BE49-F238E27FC236}">
                <a16:creationId xmlns:a16="http://schemas.microsoft.com/office/drawing/2014/main" id="{463C345D-F2AD-4923-C97C-52917F7CC64D}"/>
              </a:ext>
            </a:extLst>
          </p:cNvPr>
          <p:cNvPicPr>
            <a:picLocks noChangeAspect="1"/>
          </p:cNvPicPr>
          <p:nvPr/>
        </p:nvPicPr>
        <p:blipFill>
          <a:blip r:embed="rId5"/>
          <a:stretch>
            <a:fillRect/>
          </a:stretch>
        </p:blipFill>
        <p:spPr>
          <a:xfrm>
            <a:off x="7448581" y="100424"/>
            <a:ext cx="2276332" cy="4131712"/>
          </a:xfrm>
          <a:prstGeom prst="rect">
            <a:avLst/>
          </a:prstGeom>
        </p:spPr>
      </p:pic>
      <p:pic>
        <p:nvPicPr>
          <p:cNvPr id="11" name="Picture 10">
            <a:extLst>
              <a:ext uri="{FF2B5EF4-FFF2-40B4-BE49-F238E27FC236}">
                <a16:creationId xmlns:a16="http://schemas.microsoft.com/office/drawing/2014/main" id="{9F6BEA64-A3F1-CFC3-1AA7-511899F1A477}"/>
              </a:ext>
            </a:extLst>
          </p:cNvPr>
          <p:cNvPicPr>
            <a:picLocks noChangeAspect="1"/>
          </p:cNvPicPr>
          <p:nvPr/>
        </p:nvPicPr>
        <p:blipFill>
          <a:blip r:embed="rId6"/>
          <a:stretch>
            <a:fillRect/>
          </a:stretch>
        </p:blipFill>
        <p:spPr>
          <a:xfrm>
            <a:off x="4098101" y="3877216"/>
            <a:ext cx="3102768" cy="337693"/>
          </a:xfrm>
          <a:prstGeom prst="rect">
            <a:avLst/>
          </a:prstGeom>
        </p:spPr>
      </p:pic>
    </p:spTree>
    <p:extLst>
      <p:ext uri="{BB962C8B-B14F-4D97-AF65-F5344CB8AC3E}">
        <p14:creationId xmlns:p14="http://schemas.microsoft.com/office/powerpoint/2010/main" val="343816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blue bars&#10;&#10;Description automatically generated">
            <a:extLst>
              <a:ext uri="{FF2B5EF4-FFF2-40B4-BE49-F238E27FC236}">
                <a16:creationId xmlns:a16="http://schemas.microsoft.com/office/drawing/2014/main" id="{6F7191DF-2547-A3B5-F428-7F94B87AEA91}"/>
              </a:ext>
            </a:extLst>
          </p:cNvPr>
          <p:cNvPicPr>
            <a:picLocks noChangeAspect="1"/>
          </p:cNvPicPr>
          <p:nvPr/>
        </p:nvPicPr>
        <p:blipFill>
          <a:blip r:embed="rId2"/>
          <a:stretch>
            <a:fillRect/>
          </a:stretch>
        </p:blipFill>
        <p:spPr>
          <a:xfrm>
            <a:off x="5176838" y="730250"/>
            <a:ext cx="3392488" cy="2782888"/>
          </a:xfrm>
          <a:prstGeom prst="rect">
            <a:avLst/>
          </a:prstGeom>
        </p:spPr>
      </p:pic>
      <p:pic>
        <p:nvPicPr>
          <p:cNvPr id="8" name="Picture 7" descr="A graph with text on it&#10;&#10;Description automatically generated">
            <a:extLst>
              <a:ext uri="{FF2B5EF4-FFF2-40B4-BE49-F238E27FC236}">
                <a16:creationId xmlns:a16="http://schemas.microsoft.com/office/drawing/2014/main" id="{1C98F97C-ED4A-4BAD-503B-D65668BF0082}"/>
              </a:ext>
            </a:extLst>
          </p:cNvPr>
          <p:cNvPicPr>
            <a:picLocks noChangeAspect="1"/>
          </p:cNvPicPr>
          <p:nvPr/>
        </p:nvPicPr>
        <p:blipFill>
          <a:blip r:embed="rId3"/>
          <a:stretch>
            <a:fillRect/>
          </a:stretch>
        </p:blipFill>
        <p:spPr>
          <a:xfrm>
            <a:off x="5176838" y="3581400"/>
            <a:ext cx="3392488" cy="2401888"/>
          </a:xfrm>
          <a:prstGeom prst="rect">
            <a:avLst/>
          </a:prstGeom>
        </p:spPr>
      </p:pic>
      <p:pic>
        <p:nvPicPr>
          <p:cNvPr id="16" name="Picture 15">
            <a:extLst>
              <a:ext uri="{FF2B5EF4-FFF2-40B4-BE49-F238E27FC236}">
                <a16:creationId xmlns:a16="http://schemas.microsoft.com/office/drawing/2014/main" id="{E6B861F3-C09D-A929-BF4B-FEECF796BCCF}"/>
              </a:ext>
            </a:extLst>
          </p:cNvPr>
          <p:cNvPicPr>
            <a:picLocks noChangeAspect="1"/>
          </p:cNvPicPr>
          <p:nvPr/>
        </p:nvPicPr>
        <p:blipFill>
          <a:blip r:embed="rId4"/>
          <a:stretch>
            <a:fillRect/>
          </a:stretch>
        </p:blipFill>
        <p:spPr>
          <a:xfrm>
            <a:off x="5176838" y="6051550"/>
            <a:ext cx="3392488" cy="239713"/>
          </a:xfrm>
          <a:prstGeom prst="rect">
            <a:avLst/>
          </a:prstGeom>
        </p:spPr>
      </p:pic>
      <p:pic>
        <p:nvPicPr>
          <p:cNvPr id="10" name="Picture 9" descr="A graph with blue bars&#10;&#10;Description automatically generated">
            <a:extLst>
              <a:ext uri="{FF2B5EF4-FFF2-40B4-BE49-F238E27FC236}">
                <a16:creationId xmlns:a16="http://schemas.microsoft.com/office/drawing/2014/main" id="{99BCBB34-DD0D-6F48-74F0-6608345394D7}"/>
              </a:ext>
            </a:extLst>
          </p:cNvPr>
          <p:cNvPicPr>
            <a:picLocks noChangeAspect="1"/>
          </p:cNvPicPr>
          <p:nvPr/>
        </p:nvPicPr>
        <p:blipFill>
          <a:blip r:embed="rId5"/>
          <a:stretch>
            <a:fillRect/>
          </a:stretch>
        </p:blipFill>
        <p:spPr>
          <a:xfrm>
            <a:off x="8637588" y="730250"/>
            <a:ext cx="3371850" cy="286067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FCF70FA-28DA-7188-C5C4-B27630CC90F1}"/>
              </a:ext>
            </a:extLst>
          </p:cNvPr>
          <p:cNvPicPr>
            <a:picLocks noChangeAspect="1"/>
          </p:cNvPicPr>
          <p:nvPr/>
        </p:nvPicPr>
        <p:blipFill>
          <a:blip r:embed="rId6"/>
          <a:stretch>
            <a:fillRect/>
          </a:stretch>
        </p:blipFill>
        <p:spPr>
          <a:xfrm>
            <a:off x="8637588" y="3659188"/>
            <a:ext cx="3371850" cy="2632075"/>
          </a:xfrm>
          <a:prstGeom prst="rect">
            <a:avLst/>
          </a:prstGeom>
        </p:spPr>
      </p:pic>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838200" y="557189"/>
            <a:ext cx="3966463" cy="5571900"/>
          </a:xfrm>
        </p:spPr>
        <p:txBody>
          <a:bodyPr vert="horz" lIns="91440" tIns="45720" rIns="91440" bIns="45720" rtlCol="0" anchor="ctr">
            <a:normAutofit/>
          </a:bodyPr>
          <a:lstStyle/>
          <a:p>
            <a:pPr>
              <a:spcBef>
                <a:spcPct val="0"/>
              </a:spcBef>
            </a:pPr>
            <a:r>
              <a:rPr lang="en-US" sz="5200" kern="1200">
                <a:solidFill>
                  <a:schemeClr val="tx1"/>
                </a:solidFill>
                <a:latin typeface="+mj-lt"/>
                <a:ea typeface="+mj-ea"/>
                <a:cs typeface="+mj-cs"/>
              </a:rPr>
              <a:t>Machine Learning: Decision Tree</a:t>
            </a:r>
            <a:endParaRPr lang="en-US" sz="5200" kern="1200" dirty="0">
              <a:solidFill>
                <a:schemeClr val="tx1"/>
              </a:solidFill>
              <a:latin typeface="+mj-lt"/>
              <a:ea typeface="+mj-ea"/>
              <a:cs typeface="+mj-cs"/>
            </a:endParaRPr>
          </a:p>
        </p:txBody>
      </p:sp>
    </p:spTree>
    <p:extLst>
      <p:ext uri="{BB962C8B-B14F-4D97-AF65-F5344CB8AC3E}">
        <p14:creationId xmlns:p14="http://schemas.microsoft.com/office/powerpoint/2010/main" val="37142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517889" y="4883544"/>
            <a:ext cx="3876086" cy="1556907"/>
          </a:xfrm>
        </p:spPr>
        <p:txBody>
          <a:bodyPr anchor="ctr">
            <a:normAutofit/>
          </a:bodyPr>
          <a:lstStyle/>
          <a:p>
            <a:r>
              <a:rPr lang="en-US" sz="3200" dirty="0"/>
              <a:t>Machine Learning Technique: Random Forest</a:t>
            </a:r>
          </a:p>
        </p:txBody>
      </p:sp>
      <p:sp>
        <p:nvSpPr>
          <p:cNvPr id="18" name="Rectangle 1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935E6A1-C4F8-AA86-3602-1CC025DFFAFD}"/>
              </a:ext>
            </a:extLst>
          </p:cNvPr>
          <p:cNvSpPr txBox="1">
            <a:spLocks/>
          </p:cNvSpPr>
          <p:nvPr/>
        </p:nvSpPr>
        <p:spPr>
          <a:xfrm>
            <a:off x="5162719" y="4883544"/>
            <a:ext cx="6586915" cy="1556907"/>
          </a:xfrm>
          <a:prstGeom prst="rect">
            <a:avLst/>
          </a:prstGeom>
        </p:spPr>
        <p:txBody>
          <a:bodyPr spcFirstLastPara="1"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Aft>
                <a:spcPts val="600"/>
              </a:spcAft>
            </a:pPr>
            <a:r>
              <a:rPr lang="en-US" sz="1800"/>
              <a:t>Classification PrimSource</a:t>
            </a:r>
          </a:p>
        </p:txBody>
      </p:sp>
      <p:pic>
        <p:nvPicPr>
          <p:cNvPr id="5" name="Picture 4">
            <a:extLst>
              <a:ext uri="{FF2B5EF4-FFF2-40B4-BE49-F238E27FC236}">
                <a16:creationId xmlns:a16="http://schemas.microsoft.com/office/drawing/2014/main" id="{E5DB7308-6068-0EFE-C28E-C7141493B963}"/>
              </a:ext>
            </a:extLst>
          </p:cNvPr>
          <p:cNvPicPr>
            <a:picLocks noChangeAspect="1"/>
          </p:cNvPicPr>
          <p:nvPr/>
        </p:nvPicPr>
        <p:blipFill>
          <a:blip r:embed="rId3"/>
          <a:stretch>
            <a:fillRect/>
          </a:stretch>
        </p:blipFill>
        <p:spPr>
          <a:xfrm>
            <a:off x="697268" y="249972"/>
            <a:ext cx="3696707" cy="1450858"/>
          </a:xfrm>
          <a:prstGeom prst="rect">
            <a:avLst/>
          </a:prstGeom>
        </p:spPr>
      </p:pic>
      <p:pic>
        <p:nvPicPr>
          <p:cNvPr id="10" name="Picture 9">
            <a:extLst>
              <a:ext uri="{FF2B5EF4-FFF2-40B4-BE49-F238E27FC236}">
                <a16:creationId xmlns:a16="http://schemas.microsoft.com/office/drawing/2014/main" id="{60FA0F6C-E007-0971-86E3-ABFB4C1F11FA}"/>
              </a:ext>
            </a:extLst>
          </p:cNvPr>
          <p:cNvPicPr>
            <a:picLocks noChangeAspect="1"/>
          </p:cNvPicPr>
          <p:nvPr/>
        </p:nvPicPr>
        <p:blipFill>
          <a:blip r:embed="rId4"/>
          <a:stretch>
            <a:fillRect/>
          </a:stretch>
        </p:blipFill>
        <p:spPr>
          <a:xfrm>
            <a:off x="4826069" y="502741"/>
            <a:ext cx="4763165" cy="228632"/>
          </a:xfrm>
          <a:prstGeom prst="rect">
            <a:avLst/>
          </a:prstGeom>
        </p:spPr>
      </p:pic>
      <p:pic>
        <p:nvPicPr>
          <p:cNvPr id="13" name="Picture 12">
            <a:extLst>
              <a:ext uri="{FF2B5EF4-FFF2-40B4-BE49-F238E27FC236}">
                <a16:creationId xmlns:a16="http://schemas.microsoft.com/office/drawing/2014/main" id="{2C8DF910-4028-DF9E-8F7A-06154B42CC05}"/>
              </a:ext>
            </a:extLst>
          </p:cNvPr>
          <p:cNvPicPr>
            <a:picLocks noChangeAspect="1"/>
          </p:cNvPicPr>
          <p:nvPr/>
        </p:nvPicPr>
        <p:blipFill>
          <a:blip r:embed="rId5"/>
          <a:stretch>
            <a:fillRect/>
          </a:stretch>
        </p:blipFill>
        <p:spPr>
          <a:xfrm>
            <a:off x="874397" y="2294092"/>
            <a:ext cx="5144218" cy="219106"/>
          </a:xfrm>
          <a:prstGeom prst="rect">
            <a:avLst/>
          </a:prstGeom>
        </p:spPr>
      </p:pic>
      <p:pic>
        <p:nvPicPr>
          <p:cNvPr id="15" name="Picture 14">
            <a:extLst>
              <a:ext uri="{FF2B5EF4-FFF2-40B4-BE49-F238E27FC236}">
                <a16:creationId xmlns:a16="http://schemas.microsoft.com/office/drawing/2014/main" id="{58F6D849-D522-A446-FC3F-9D49190BD0BF}"/>
              </a:ext>
            </a:extLst>
          </p:cNvPr>
          <p:cNvPicPr>
            <a:picLocks noChangeAspect="1"/>
          </p:cNvPicPr>
          <p:nvPr/>
        </p:nvPicPr>
        <p:blipFill>
          <a:blip r:embed="rId6"/>
          <a:stretch>
            <a:fillRect/>
          </a:stretch>
        </p:blipFill>
        <p:spPr>
          <a:xfrm>
            <a:off x="1119572" y="2658379"/>
            <a:ext cx="7669425" cy="764477"/>
          </a:xfrm>
          <a:prstGeom prst="rect">
            <a:avLst/>
          </a:prstGeom>
        </p:spPr>
      </p:pic>
      <p:pic>
        <p:nvPicPr>
          <p:cNvPr id="19" name="Picture 18">
            <a:extLst>
              <a:ext uri="{FF2B5EF4-FFF2-40B4-BE49-F238E27FC236}">
                <a16:creationId xmlns:a16="http://schemas.microsoft.com/office/drawing/2014/main" id="{096750C7-94CF-C3B7-0E9E-E0DE6E43A374}"/>
              </a:ext>
            </a:extLst>
          </p:cNvPr>
          <p:cNvPicPr>
            <a:picLocks noChangeAspect="1"/>
          </p:cNvPicPr>
          <p:nvPr/>
        </p:nvPicPr>
        <p:blipFill>
          <a:blip r:embed="rId7"/>
          <a:stretch>
            <a:fillRect/>
          </a:stretch>
        </p:blipFill>
        <p:spPr>
          <a:xfrm>
            <a:off x="4911864" y="915698"/>
            <a:ext cx="6686030" cy="664271"/>
          </a:xfrm>
          <a:prstGeom prst="rect">
            <a:avLst/>
          </a:prstGeom>
        </p:spPr>
      </p:pic>
    </p:spTree>
    <p:extLst>
      <p:ext uri="{BB962C8B-B14F-4D97-AF65-F5344CB8AC3E}">
        <p14:creationId xmlns:p14="http://schemas.microsoft.com/office/powerpoint/2010/main" val="299876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spcBef>
                <a:spcPct val="0"/>
              </a:spcBef>
            </a:pPr>
            <a:r>
              <a:rPr lang="en-US" sz="5100" kern="1200">
                <a:solidFill>
                  <a:schemeClr val="tx1"/>
                </a:solidFill>
                <a:latin typeface="+mj-lt"/>
                <a:ea typeface="+mj-ea"/>
                <a:cs typeface="+mj-cs"/>
              </a:rPr>
              <a:t>Random Forest: Feature importance</a:t>
            </a:r>
          </a:p>
        </p:txBody>
      </p:sp>
      <p:pic>
        <p:nvPicPr>
          <p:cNvPr id="5" name="Picture 4">
            <a:extLst>
              <a:ext uri="{FF2B5EF4-FFF2-40B4-BE49-F238E27FC236}">
                <a16:creationId xmlns:a16="http://schemas.microsoft.com/office/drawing/2014/main" id="{06A96564-716D-7FA4-AFC4-E77C3CA79FA4}"/>
              </a:ext>
            </a:extLst>
          </p:cNvPr>
          <p:cNvPicPr>
            <a:picLocks noChangeAspect="1"/>
          </p:cNvPicPr>
          <p:nvPr/>
        </p:nvPicPr>
        <p:blipFill>
          <a:blip r:embed="rId2"/>
          <a:stretch>
            <a:fillRect/>
          </a:stretch>
        </p:blipFill>
        <p:spPr>
          <a:xfrm>
            <a:off x="730113" y="320040"/>
            <a:ext cx="4794269" cy="3895344"/>
          </a:xfrm>
          <a:prstGeom prst="rect">
            <a:avLst/>
          </a:prstGeom>
        </p:spPr>
      </p:pic>
      <p:pic>
        <p:nvPicPr>
          <p:cNvPr id="7" name="Picture 6">
            <a:extLst>
              <a:ext uri="{FF2B5EF4-FFF2-40B4-BE49-F238E27FC236}">
                <a16:creationId xmlns:a16="http://schemas.microsoft.com/office/drawing/2014/main" id="{D4586559-EB77-23BD-3013-75898AE056CF}"/>
              </a:ext>
            </a:extLst>
          </p:cNvPr>
          <p:cNvPicPr>
            <a:picLocks noChangeAspect="1"/>
          </p:cNvPicPr>
          <p:nvPr/>
        </p:nvPicPr>
        <p:blipFill>
          <a:blip r:embed="rId3"/>
          <a:stretch>
            <a:fillRect/>
          </a:stretch>
        </p:blipFill>
        <p:spPr>
          <a:xfrm>
            <a:off x="6604073" y="320040"/>
            <a:ext cx="4915261" cy="3895344"/>
          </a:xfrm>
          <a:prstGeom prst="rect">
            <a:avLst/>
          </a:prstGeom>
        </p:spPr>
      </p:pic>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35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909726" y="-5908"/>
            <a:ext cx="11103429" cy="1087672"/>
          </a:xfrm>
        </p:spPr>
        <p:txBody>
          <a:bodyPr vert="horz" lIns="91440" tIns="45720" rIns="91440" bIns="45720" rtlCol="0" anchor="b">
            <a:noAutofit/>
          </a:bodyPr>
          <a:lstStyle/>
          <a:p>
            <a:pPr>
              <a:spcBef>
                <a:spcPct val="0"/>
              </a:spcBef>
            </a:pPr>
            <a:r>
              <a:rPr lang="en-US" sz="4800" kern="1200" dirty="0">
                <a:solidFill>
                  <a:schemeClr val="tx1"/>
                </a:solidFill>
                <a:latin typeface="+mj-lt"/>
                <a:ea typeface="+mj-ea"/>
                <a:cs typeface="+mj-cs"/>
              </a:rPr>
              <a:t>Non-Renewable Energy – Heat Maps</a:t>
            </a:r>
          </a:p>
        </p:txBody>
      </p:sp>
      <p:sp>
        <p:nvSpPr>
          <p:cNvPr id="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6A8BD6-3A62-1D29-C6B5-8EE8D0CA7DF3}"/>
              </a:ext>
            </a:extLst>
          </p:cNvPr>
          <p:cNvPicPr>
            <a:picLocks noChangeAspect="1"/>
          </p:cNvPicPr>
          <p:nvPr/>
        </p:nvPicPr>
        <p:blipFill>
          <a:blip r:embed="rId2"/>
          <a:srcRect/>
          <a:stretch/>
        </p:blipFill>
        <p:spPr>
          <a:xfrm>
            <a:off x="3556043" y="3469815"/>
            <a:ext cx="4792641" cy="3388185"/>
          </a:xfrm>
          <a:prstGeom prst="rect">
            <a:avLst/>
          </a:prstGeom>
        </p:spPr>
      </p:pic>
      <p:pic>
        <p:nvPicPr>
          <p:cNvPr id="2" name="Picture 1">
            <a:extLst>
              <a:ext uri="{FF2B5EF4-FFF2-40B4-BE49-F238E27FC236}">
                <a16:creationId xmlns:a16="http://schemas.microsoft.com/office/drawing/2014/main" id="{EB6A8BD6-3A62-1D29-C6B5-8EE8D0CA7DF3}"/>
              </a:ext>
            </a:extLst>
          </p:cNvPr>
          <p:cNvPicPr>
            <a:picLocks noChangeAspect="1"/>
          </p:cNvPicPr>
          <p:nvPr/>
        </p:nvPicPr>
        <p:blipFill>
          <a:blip r:embed="rId3"/>
          <a:srcRect/>
          <a:stretch/>
        </p:blipFill>
        <p:spPr>
          <a:xfrm>
            <a:off x="7702412" y="976029"/>
            <a:ext cx="4489587" cy="3173939"/>
          </a:xfrm>
          <a:prstGeom prst="rect">
            <a:avLst/>
          </a:prstGeom>
        </p:spPr>
      </p:pic>
      <p:pic>
        <p:nvPicPr>
          <p:cNvPr id="3" name="Picture 2">
            <a:extLst>
              <a:ext uri="{FF2B5EF4-FFF2-40B4-BE49-F238E27FC236}">
                <a16:creationId xmlns:a16="http://schemas.microsoft.com/office/drawing/2014/main" id="{EB6A8BD6-3A62-1D29-C6B5-8EE8D0CA7DF3}"/>
              </a:ext>
            </a:extLst>
          </p:cNvPr>
          <p:cNvPicPr>
            <a:picLocks noChangeAspect="1"/>
          </p:cNvPicPr>
          <p:nvPr/>
        </p:nvPicPr>
        <p:blipFill>
          <a:blip r:embed="rId4"/>
          <a:srcRect/>
          <a:stretch/>
        </p:blipFill>
        <p:spPr>
          <a:xfrm>
            <a:off x="82182" y="1045650"/>
            <a:ext cx="4146378" cy="2931305"/>
          </a:xfrm>
          <a:prstGeom prst="rect">
            <a:avLst/>
          </a:prstGeom>
        </p:spPr>
      </p:pic>
    </p:spTree>
    <p:extLst>
      <p:ext uri="{BB962C8B-B14F-4D97-AF65-F5344CB8AC3E}">
        <p14:creationId xmlns:p14="http://schemas.microsoft.com/office/powerpoint/2010/main" val="161469247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9896</TotalTime>
  <Words>629</Words>
  <Application>Microsoft Office PowerPoint</Application>
  <PresentationFormat>Widescreen</PresentationFormat>
  <Paragraphs>61</Paragraphs>
  <Slides>12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Calibri</vt:lpstr>
      <vt:lpstr>Courier New</vt:lpstr>
      <vt:lpstr>Montserrat Medium</vt:lpstr>
      <vt:lpstr>Raleway</vt:lpstr>
      <vt:lpstr>Raleway Black</vt:lpstr>
      <vt:lpstr>Symbol</vt:lpstr>
      <vt:lpstr>Office Theme</vt:lpstr>
      <vt:lpstr>Unsupervised Learning for Power Plant Energy Generation in the US: K-means Clustering in Python Vs ArcGIS</vt:lpstr>
      <vt:lpstr>Data Set Visualization</vt:lpstr>
      <vt:lpstr>Data Set Description</vt:lpstr>
      <vt:lpstr>Preprocessing Techniques: Feature Selection &amp; Standardization</vt:lpstr>
      <vt:lpstr>Machine Learning Technique: Decision Tree</vt:lpstr>
      <vt:lpstr>Machine Learning: Decision Tree</vt:lpstr>
      <vt:lpstr>Machine Learning Technique: Random Forest</vt:lpstr>
      <vt:lpstr>Random Forest: Feature importance</vt:lpstr>
      <vt:lpstr>Non-Renewable Energy – Heat Maps</vt:lpstr>
      <vt:lpstr>Renewable Energy – Heat Maps</vt:lpstr>
      <vt:lpstr>Cluster Analysis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Rolihlahla Ferdinand</cp:lastModifiedBy>
  <cp:revision>5</cp:revision>
  <dcterms:created xsi:type="dcterms:W3CDTF">2023-10-05T01:47:30Z</dcterms:created>
  <dcterms:modified xsi:type="dcterms:W3CDTF">2024-04-09T21:03:57Z</dcterms:modified>
</cp:coreProperties>
</file>